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102" d="100"/>
          <a:sy n="102"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1/3/2021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dirty="0"/>
          </a:p>
        </p:txBody>
      </p:sp>
    </p:spTree>
    <p:extLst>
      <p:ext uri="{BB962C8B-B14F-4D97-AF65-F5344CB8AC3E}">
        <p14:creationId xmlns:p14="http://schemas.microsoft.com/office/powerpoint/2010/main" val="24495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80996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033080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2645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9809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422750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084937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712395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694046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76273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85543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0E216-BA48-4F04-AC4F-645AA0DD6AC6}"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1740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58901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03519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F0E216-BA48-4F04-AC4F-645AA0DD6AC6}"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90163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4F0E216-BA48-4F04-AC4F-645AA0DD6AC6}"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91983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37056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14171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4F0E216-BA48-4F04-AC4F-645AA0DD6AC6}" type="datetimeFigureOut">
              <a:rPr lang="en-US" smtClean="0"/>
              <a:pPr/>
              <a:t>1/3/2021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4132263381"/>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 id="2147483801"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hyperlink" Target="https://www.toptenreviews.com/best-internet-browser-software"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https://support.mozilla.org/en-US/products/thunderbird/learn-basics-get-started" TargetMode="External"/><Relationship Id="rId2" Type="http://schemas.openxmlformats.org/officeDocument/2006/relationships/hyperlink" Target="https://www.thunderbird.net/en-US/download/" TargetMode="External"/><Relationship Id="rId1" Type="http://schemas.openxmlformats.org/officeDocument/2006/relationships/slideLayout" Target="../slideLayouts/slideLayout18.xml"/><Relationship Id="rId5" Type="http://schemas.openxmlformats.org/officeDocument/2006/relationships/hyperlink" Target="https://support.microsoft.com/" TargetMode="External"/><Relationship Id="rId4" Type="http://schemas.openxmlformats.org/officeDocument/2006/relationships/hyperlink" Target="https://www.microsoft.com/en-ca/microsoft-365/p/outlook/cfq7ttc0k7c4/?activetab=pivot%3aoverviewta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B2D5-DEB0-424F-AA87-4DA14F1197B4}"/>
              </a:ext>
            </a:extLst>
          </p:cNvPr>
          <p:cNvSpPr>
            <a:spLocks noGrp="1"/>
          </p:cNvSpPr>
          <p:nvPr>
            <p:ph type="title"/>
          </p:nvPr>
        </p:nvSpPr>
        <p:spPr>
          <a:xfrm>
            <a:off x="3591186" y="495969"/>
            <a:ext cx="5009625" cy="805169"/>
          </a:xfrm>
        </p:spPr>
        <p:txBody>
          <a:bodyPr>
            <a:normAutofit/>
          </a:bodyPr>
          <a:lstStyle/>
          <a:p>
            <a:r>
              <a:rPr lang="en-CA" sz="4000" b="1" dirty="0">
                <a:solidFill>
                  <a:srgbClr val="FF0000"/>
                </a:solidFill>
                <a:effectLst>
                  <a:outerShdw blurRad="38100" dist="38100" dir="2700000" algn="tl">
                    <a:srgbClr val="000000">
                      <a:alpha val="43137"/>
                    </a:srgbClr>
                  </a:outerShdw>
                </a:effectLst>
              </a:rPr>
              <a:t>Happy New year</a:t>
            </a:r>
          </a:p>
        </p:txBody>
      </p:sp>
      <p:pic>
        <p:nvPicPr>
          <p:cNvPr id="5" name="Content Placeholder 4" descr="Diagram&#10;&#10;Description automatically generated">
            <a:extLst>
              <a:ext uri="{FF2B5EF4-FFF2-40B4-BE49-F238E27FC236}">
                <a16:creationId xmlns:a16="http://schemas.microsoft.com/office/drawing/2014/main" id="{7E95B821-3B30-4D60-AF78-C8606B7C8885}"/>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0283" y="1657523"/>
            <a:ext cx="6111433" cy="4164542"/>
          </a:xfrm>
        </p:spPr>
      </p:pic>
    </p:spTree>
    <p:extLst>
      <p:ext uri="{BB962C8B-B14F-4D97-AF65-F5344CB8AC3E}">
        <p14:creationId xmlns:p14="http://schemas.microsoft.com/office/powerpoint/2010/main" val="43042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B5A54-D309-4A9B-8DE8-5EE7F3016197}"/>
              </a:ext>
            </a:extLst>
          </p:cNvPr>
          <p:cNvSpPr>
            <a:spLocks noGrp="1"/>
          </p:cNvSpPr>
          <p:nvPr>
            <p:ph type="title"/>
          </p:nvPr>
        </p:nvSpPr>
        <p:spPr>
          <a:xfrm>
            <a:off x="913774" y="448836"/>
            <a:ext cx="10364451" cy="606968"/>
          </a:xfrm>
        </p:spPr>
        <p:txBody>
          <a:bodyPr/>
          <a:lstStyle/>
          <a:p>
            <a:r>
              <a:rPr lang="en-CA" dirty="0"/>
              <a:t>Questions?</a:t>
            </a:r>
          </a:p>
        </p:txBody>
      </p:sp>
      <p:sp>
        <p:nvSpPr>
          <p:cNvPr id="3" name="Content Placeholder 2">
            <a:extLst>
              <a:ext uri="{FF2B5EF4-FFF2-40B4-BE49-F238E27FC236}">
                <a16:creationId xmlns:a16="http://schemas.microsoft.com/office/drawing/2014/main" id="{6D02E6B6-7B0D-47C5-9AF6-CA46F1AEF0AF}"/>
              </a:ext>
            </a:extLst>
          </p:cNvPr>
          <p:cNvSpPr>
            <a:spLocks noGrp="1"/>
          </p:cNvSpPr>
          <p:nvPr>
            <p:ph idx="1"/>
          </p:nvPr>
        </p:nvSpPr>
        <p:spPr>
          <a:xfrm>
            <a:off x="913773" y="1217023"/>
            <a:ext cx="10364452" cy="2120066"/>
          </a:xfrm>
        </p:spPr>
        <p:txBody>
          <a:bodyPr>
            <a:normAutofit lnSpcReduction="10000"/>
          </a:bodyPr>
          <a:lstStyle/>
          <a:p>
            <a:r>
              <a:rPr lang="en-CA" sz="2400" cap="none" dirty="0"/>
              <a:t>Email can be as simple as you want it to be. But also very powerful and useful if you want to know more and take advantage of the many options available. Help is available via email or Q&amp;A sessions. Sending your questions in advance helps us prepare an answer if we are not familiar with your email provider or the way you use email.</a:t>
            </a:r>
          </a:p>
        </p:txBody>
      </p:sp>
      <p:pic>
        <p:nvPicPr>
          <p:cNvPr id="5" name="Picture 4">
            <a:extLst>
              <a:ext uri="{FF2B5EF4-FFF2-40B4-BE49-F238E27FC236}">
                <a16:creationId xmlns:a16="http://schemas.microsoft.com/office/drawing/2014/main" id="{3BD2D669-D339-4FE2-9CEA-EF5169E2A7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012" y="3498309"/>
            <a:ext cx="4206542" cy="2910856"/>
          </a:xfrm>
          <a:prstGeom prst="rect">
            <a:avLst/>
          </a:prstGeom>
        </p:spPr>
      </p:pic>
    </p:spTree>
    <p:extLst>
      <p:ext uri="{BB962C8B-B14F-4D97-AF65-F5344CB8AC3E}">
        <p14:creationId xmlns:p14="http://schemas.microsoft.com/office/powerpoint/2010/main" val="97916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4701-3455-442A-A97E-526EA4846779}"/>
              </a:ext>
            </a:extLst>
          </p:cNvPr>
          <p:cNvSpPr>
            <a:spLocks noGrp="1"/>
          </p:cNvSpPr>
          <p:nvPr>
            <p:ph type="ctrTitle"/>
          </p:nvPr>
        </p:nvSpPr>
        <p:spPr>
          <a:xfrm>
            <a:off x="5006717" y="4560426"/>
            <a:ext cx="2558629" cy="787866"/>
          </a:xfrm>
        </p:spPr>
        <p:txBody>
          <a:bodyPr>
            <a:normAutofit/>
          </a:bodyPr>
          <a:lstStyle/>
          <a:p>
            <a:r>
              <a:rPr lang="en-CA" b="1" dirty="0">
                <a:effectLst>
                  <a:outerShdw blurRad="38100" dist="38100" dir="2700000" algn="tl">
                    <a:srgbClr val="000000">
                      <a:alpha val="43137"/>
                    </a:srgbClr>
                  </a:outerShdw>
                </a:effectLst>
              </a:rPr>
              <a:t>EMAIL</a:t>
            </a:r>
          </a:p>
        </p:txBody>
      </p:sp>
      <p:pic>
        <p:nvPicPr>
          <p:cNvPr id="5" name="Picture 4">
            <a:extLst>
              <a:ext uri="{FF2B5EF4-FFF2-40B4-BE49-F238E27FC236}">
                <a16:creationId xmlns:a16="http://schemas.microsoft.com/office/drawing/2014/main" id="{DAB6E7DC-0A10-4958-9502-7192F9382E3E}"/>
              </a:ext>
            </a:extLst>
          </p:cNvPr>
          <p:cNvPicPr>
            <a:picLocks noChangeAspect="1"/>
          </p:cNvPicPr>
          <p:nvPr/>
        </p:nvPicPr>
        <p:blipFill rotWithShape="1">
          <a:blip r:embed="rId2">
            <a:extLst>
              <a:ext uri="{28A0092B-C50C-407E-A947-70E740481C1C}">
                <a14:useLocalDpi xmlns:a14="http://schemas.microsoft.com/office/drawing/2010/main" val="0"/>
              </a:ext>
            </a:extLst>
          </a:blip>
          <a:srcRect l="7837" r="7838" b="1"/>
          <a:stretch/>
        </p:blipFill>
        <p:spPr>
          <a:xfrm>
            <a:off x="2801073" y="550655"/>
            <a:ext cx="6969919" cy="3802107"/>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55407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789EB8-C7B9-41CD-9B95-DCCECF1EB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09523DF8-9928-4EF3-8A60-071169D974C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erson typing on a computer&#10;&#10;Description automatically generated with low confidence">
            <a:extLst>
              <a:ext uri="{FF2B5EF4-FFF2-40B4-BE49-F238E27FC236}">
                <a16:creationId xmlns:a16="http://schemas.microsoft.com/office/drawing/2014/main" id="{035C5FC0-E31F-46FC-9C34-F91F29350094}"/>
              </a:ext>
            </a:extLst>
          </p:cNvPr>
          <p:cNvPicPr>
            <a:picLocks noChangeAspect="1"/>
          </p:cNvPicPr>
          <p:nvPr/>
        </p:nvPicPr>
        <p:blipFill rotWithShape="1">
          <a:blip r:embed="rId3">
            <a:extLst>
              <a:ext uri="{28A0092B-C50C-407E-A947-70E740481C1C}">
                <a14:useLocalDpi xmlns:a14="http://schemas.microsoft.com/office/drawing/2010/main" val="0"/>
              </a:ext>
            </a:extLst>
          </a:blip>
          <a:srcRect l="45588" r="21173"/>
          <a:stretch/>
        </p:blipFill>
        <p:spPr>
          <a:xfrm>
            <a:off x="20" y="10"/>
            <a:ext cx="4070535" cy="6857990"/>
          </a:xfrm>
          <a:prstGeom prst="rect">
            <a:avLst/>
          </a:prstGeom>
        </p:spPr>
      </p:pic>
      <p:pic>
        <p:nvPicPr>
          <p:cNvPr id="14" name="Picture 13">
            <a:extLst>
              <a:ext uri="{FF2B5EF4-FFF2-40B4-BE49-F238E27FC236}">
                <a16:creationId xmlns:a16="http://schemas.microsoft.com/office/drawing/2014/main" id="{0DBE017B-E5E7-4BF1-81B6-346D7281AB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F6C5A6-86F1-431D-BF17-BAC6C87B9395}"/>
              </a:ext>
            </a:extLst>
          </p:cNvPr>
          <p:cNvSpPr>
            <a:spLocks noGrp="1"/>
          </p:cNvSpPr>
          <p:nvPr>
            <p:ph type="title"/>
          </p:nvPr>
        </p:nvSpPr>
        <p:spPr>
          <a:xfrm>
            <a:off x="4465050" y="618517"/>
            <a:ext cx="6672886" cy="874617"/>
          </a:xfrm>
        </p:spPr>
        <p:txBody>
          <a:bodyPr>
            <a:normAutofit/>
          </a:bodyPr>
          <a:lstStyle/>
          <a:p>
            <a:r>
              <a:rPr lang="en-CA" dirty="0"/>
              <a:t>Ways to access email</a:t>
            </a:r>
          </a:p>
        </p:txBody>
      </p:sp>
      <p:sp>
        <p:nvSpPr>
          <p:cNvPr id="3" name="Content Placeholder 2">
            <a:extLst>
              <a:ext uri="{FF2B5EF4-FFF2-40B4-BE49-F238E27FC236}">
                <a16:creationId xmlns:a16="http://schemas.microsoft.com/office/drawing/2014/main" id="{FBC25F64-E446-4528-9088-B4F3577510F1}"/>
              </a:ext>
            </a:extLst>
          </p:cNvPr>
          <p:cNvSpPr>
            <a:spLocks noGrp="1"/>
          </p:cNvSpPr>
          <p:nvPr>
            <p:ph idx="1"/>
          </p:nvPr>
        </p:nvSpPr>
        <p:spPr>
          <a:xfrm>
            <a:off x="4673393" y="2111651"/>
            <a:ext cx="6672887" cy="3424107"/>
          </a:xfrm>
        </p:spPr>
        <p:txBody>
          <a:bodyPr>
            <a:normAutofit fontScale="92500" lnSpcReduction="10000"/>
          </a:bodyPr>
          <a:lstStyle/>
          <a:p>
            <a:r>
              <a:rPr lang="en-CA" sz="2400" cap="none" dirty="0"/>
              <a:t>Web Browser</a:t>
            </a:r>
            <a:r>
              <a:rPr lang="en-CA" sz="2400" dirty="0"/>
              <a:t> </a:t>
            </a:r>
            <a:r>
              <a:rPr lang="en-CA" sz="2400" cap="none" dirty="0"/>
              <a:t>– Edge, Firefox, Chrome, Safari, Opera. Best browsers: </a:t>
            </a:r>
            <a:r>
              <a:rPr lang="en-CA" sz="2400" cap="none" dirty="0">
                <a:hlinkClick r:id="rId5"/>
              </a:rPr>
              <a:t>https://www.toptenreviews.com/best-internet-browser-software</a:t>
            </a:r>
            <a:r>
              <a:rPr lang="en-CA" sz="2400" cap="none" dirty="0"/>
              <a:t> </a:t>
            </a:r>
          </a:p>
          <a:p>
            <a:r>
              <a:rPr lang="en-CA" sz="2400" cap="none" dirty="0"/>
              <a:t>Email client – Software installed on your device – Thunderbird, </a:t>
            </a:r>
            <a:r>
              <a:rPr lang="en-CA" sz="2400" cap="none" dirty="0" err="1"/>
              <a:t>eM</a:t>
            </a:r>
            <a:r>
              <a:rPr lang="en-CA" sz="2400" cap="none" dirty="0"/>
              <a:t> Client, Claws Mail</a:t>
            </a:r>
          </a:p>
          <a:p>
            <a:r>
              <a:rPr lang="en-CA" sz="2400" cap="none" dirty="0"/>
              <a:t>Proprietary software – Windows 10 Mail app, MS Office Outlook PC or Mac</a:t>
            </a:r>
          </a:p>
          <a:p>
            <a:r>
              <a:rPr lang="en-CA" sz="2400" cap="none" dirty="0"/>
              <a:t>Mobile apps – iOS or Android</a:t>
            </a:r>
          </a:p>
          <a:p>
            <a:endParaRPr lang="en-CA" cap="none" dirty="0"/>
          </a:p>
        </p:txBody>
      </p:sp>
      <p:cxnSp>
        <p:nvCxnSpPr>
          <p:cNvPr id="16" name="Straight Connector 15">
            <a:extLst>
              <a:ext uri="{FF2B5EF4-FFF2-40B4-BE49-F238E27FC236}">
                <a16:creationId xmlns:a16="http://schemas.microsoft.com/office/drawing/2014/main" id="{C1A230AA-FCCE-4008-A77C-D74AB0F513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74239"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02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16C2F8-A84C-4357-A755-81D3F466D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031306E5-EFE3-459A-89EF-0EF2185CDE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Graphical user interface, text, application, email&#10;&#10;Description automatically generated">
            <a:extLst>
              <a:ext uri="{FF2B5EF4-FFF2-40B4-BE49-F238E27FC236}">
                <a16:creationId xmlns:a16="http://schemas.microsoft.com/office/drawing/2014/main" id="{DF12C015-3298-451E-B837-CA7CEBC97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555" y="1416605"/>
            <a:ext cx="6200163" cy="3704597"/>
          </a:xfrm>
          <a:prstGeom prst="roundRect">
            <a:avLst>
              <a:gd name="adj" fmla="val 2392"/>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4" name="Picture 13">
            <a:extLst>
              <a:ext uri="{FF2B5EF4-FFF2-40B4-BE49-F238E27FC236}">
                <a16:creationId xmlns:a16="http://schemas.microsoft.com/office/drawing/2014/main" id="{4A23C976-ECF8-49F1-914B-B5BD60613B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FEB4ED7D-0B68-4D5F-8CD0-F3AAA751B7BA}"/>
              </a:ext>
            </a:extLst>
          </p:cNvPr>
          <p:cNvSpPr>
            <a:spLocks noGrp="1"/>
          </p:cNvSpPr>
          <p:nvPr>
            <p:ph idx="1"/>
          </p:nvPr>
        </p:nvSpPr>
        <p:spPr>
          <a:xfrm>
            <a:off x="682283" y="1823082"/>
            <a:ext cx="4456876" cy="4207328"/>
          </a:xfrm>
        </p:spPr>
        <p:txBody>
          <a:bodyPr>
            <a:noAutofit/>
          </a:bodyPr>
          <a:lstStyle/>
          <a:p>
            <a:pPr algn="ctr">
              <a:lnSpc>
                <a:spcPct val="110000"/>
              </a:lnSpc>
            </a:pPr>
            <a:r>
              <a:rPr lang="en-CA" sz="1600" cap="none" dirty="0"/>
              <a:t>Accessing your email with a browser uses webmail. No backup, arguably fewer features.</a:t>
            </a:r>
          </a:p>
          <a:p>
            <a:pPr algn="ctr">
              <a:lnSpc>
                <a:spcPct val="110000"/>
              </a:lnSpc>
            </a:pPr>
            <a:r>
              <a:rPr lang="en-CA" sz="1600" cap="none" dirty="0"/>
              <a:t>Email clients access email using POP, IMAP and SMTP. You have a backup on your device so you can access your email offline. IMAP is recommended.</a:t>
            </a:r>
          </a:p>
          <a:p>
            <a:pPr algn="ctr">
              <a:lnSpc>
                <a:spcPct val="110000"/>
              </a:lnSpc>
            </a:pPr>
            <a:r>
              <a:rPr lang="en-CA" sz="1600" cap="none" dirty="0"/>
              <a:t>Proprietary software, special software involved to access mail and provide other functions. MSN, Mobile apps, Windows 10 mail app.</a:t>
            </a:r>
          </a:p>
          <a:p>
            <a:pPr algn="ctr">
              <a:lnSpc>
                <a:spcPct val="110000"/>
              </a:lnSpc>
            </a:pPr>
            <a:r>
              <a:rPr lang="en-CA" sz="1600" cap="none" dirty="0"/>
              <a:t>Most standard email accounts can access your email via the Internet (webmail) or through an email client or your mobile app. Chose the one you like based on your preferences.</a:t>
            </a:r>
          </a:p>
        </p:txBody>
      </p:sp>
      <p:sp>
        <p:nvSpPr>
          <p:cNvPr id="2" name="Title 1">
            <a:extLst>
              <a:ext uri="{FF2B5EF4-FFF2-40B4-BE49-F238E27FC236}">
                <a16:creationId xmlns:a16="http://schemas.microsoft.com/office/drawing/2014/main" id="{7CEEABAA-5831-40D3-A818-C8E08D5D3378}"/>
              </a:ext>
            </a:extLst>
          </p:cNvPr>
          <p:cNvSpPr>
            <a:spLocks noGrp="1"/>
          </p:cNvSpPr>
          <p:nvPr>
            <p:ph type="title"/>
          </p:nvPr>
        </p:nvSpPr>
        <p:spPr>
          <a:xfrm>
            <a:off x="1106287" y="618517"/>
            <a:ext cx="3893976" cy="964628"/>
          </a:xfrm>
        </p:spPr>
        <p:txBody>
          <a:bodyPr anchor="b">
            <a:normAutofit/>
          </a:bodyPr>
          <a:lstStyle/>
          <a:p>
            <a:r>
              <a:rPr lang="en-CA" sz="2800" dirty="0"/>
              <a:t>What is different – browser vs client?</a:t>
            </a:r>
          </a:p>
        </p:txBody>
      </p:sp>
    </p:spTree>
    <p:extLst>
      <p:ext uri="{BB962C8B-B14F-4D97-AF65-F5344CB8AC3E}">
        <p14:creationId xmlns:p14="http://schemas.microsoft.com/office/powerpoint/2010/main" val="237648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4F55-3F42-4F75-AFC3-55B5D725C049}"/>
              </a:ext>
            </a:extLst>
          </p:cNvPr>
          <p:cNvSpPr>
            <a:spLocks noGrp="1"/>
          </p:cNvSpPr>
          <p:nvPr>
            <p:ph type="title"/>
          </p:nvPr>
        </p:nvSpPr>
        <p:spPr>
          <a:xfrm>
            <a:off x="913775" y="618518"/>
            <a:ext cx="10364451" cy="619974"/>
          </a:xfrm>
        </p:spPr>
        <p:txBody>
          <a:bodyPr>
            <a:normAutofit/>
          </a:bodyPr>
          <a:lstStyle/>
          <a:p>
            <a:r>
              <a:rPr lang="en-CA" dirty="0"/>
              <a:t>Email accounts</a:t>
            </a:r>
          </a:p>
        </p:txBody>
      </p:sp>
      <p:sp>
        <p:nvSpPr>
          <p:cNvPr id="3" name="Content Placeholder 2">
            <a:extLst>
              <a:ext uri="{FF2B5EF4-FFF2-40B4-BE49-F238E27FC236}">
                <a16:creationId xmlns:a16="http://schemas.microsoft.com/office/drawing/2014/main" id="{D91082C9-A1E1-4EDA-B977-A551D637FBFC}"/>
              </a:ext>
            </a:extLst>
          </p:cNvPr>
          <p:cNvSpPr>
            <a:spLocks noGrp="1"/>
          </p:cNvSpPr>
          <p:nvPr>
            <p:ph idx="1"/>
          </p:nvPr>
        </p:nvSpPr>
        <p:spPr>
          <a:xfrm>
            <a:off x="913774" y="1238492"/>
            <a:ext cx="6096626" cy="5000990"/>
          </a:xfrm>
        </p:spPr>
        <p:txBody>
          <a:bodyPr>
            <a:noAutofit/>
          </a:bodyPr>
          <a:lstStyle/>
          <a:p>
            <a:pPr>
              <a:lnSpc>
                <a:spcPct val="110000"/>
              </a:lnSpc>
            </a:pPr>
            <a:r>
              <a:rPr lang="en-CA" sz="2400" cap="none" dirty="0"/>
              <a:t>Many are free, paid also available.</a:t>
            </a:r>
          </a:p>
          <a:p>
            <a:pPr>
              <a:lnSpc>
                <a:spcPct val="110000"/>
              </a:lnSpc>
            </a:pPr>
            <a:r>
              <a:rPr lang="en-CA" sz="2400" cap="none" dirty="0"/>
              <a:t>You get email addresses through your Internet Service Provider – downside is that if you change providers you lose the account.</a:t>
            </a:r>
          </a:p>
          <a:p>
            <a:pPr>
              <a:lnSpc>
                <a:spcPct val="110000"/>
              </a:lnSpc>
            </a:pPr>
            <a:r>
              <a:rPr lang="en-CA" sz="2400" cap="none" dirty="0"/>
              <a:t>Free – Microsoft (outlook.com, </a:t>
            </a:r>
            <a:r>
              <a:rPr lang="en-CA" sz="2400" cap="none" dirty="0" err="1"/>
              <a:t>hotmail</a:t>
            </a:r>
            <a:r>
              <a:rPr lang="en-CA" sz="2400" cap="none" dirty="0"/>
              <a:t>), Yahoo, Google (</a:t>
            </a:r>
            <a:r>
              <a:rPr lang="en-CA" sz="2400" cap="none" dirty="0" err="1"/>
              <a:t>gmail</a:t>
            </a:r>
            <a:r>
              <a:rPr lang="en-CA" sz="2400" cap="none" dirty="0"/>
              <a:t>), Proton (encrypted), iCloud (Apple), </a:t>
            </a:r>
            <a:r>
              <a:rPr lang="en-CA" sz="2400" cap="none" dirty="0" err="1"/>
              <a:t>Aol</a:t>
            </a:r>
            <a:r>
              <a:rPr lang="en-CA" sz="2400" cap="none" dirty="0"/>
              <a:t>, </a:t>
            </a:r>
            <a:r>
              <a:rPr lang="en-CA" sz="2400" cap="none" dirty="0" err="1"/>
              <a:t>Zoho</a:t>
            </a:r>
            <a:r>
              <a:rPr lang="en-CA" sz="2400" cap="none" dirty="0"/>
              <a:t>.</a:t>
            </a:r>
          </a:p>
          <a:p>
            <a:pPr>
              <a:lnSpc>
                <a:spcPct val="110000"/>
              </a:lnSpc>
            </a:pPr>
            <a:r>
              <a:rPr lang="en-CA" sz="2400" cap="none" dirty="0"/>
              <a:t>Different providers provide inboxes of different sizes.</a:t>
            </a:r>
          </a:p>
          <a:p>
            <a:pPr>
              <a:lnSpc>
                <a:spcPct val="110000"/>
              </a:lnSpc>
            </a:pPr>
            <a:r>
              <a:rPr lang="en-CA" sz="2400" cap="none" dirty="0"/>
              <a:t>Some only provide webmail access – Proton Mail.</a:t>
            </a:r>
          </a:p>
        </p:txBody>
      </p:sp>
      <p:pic>
        <p:nvPicPr>
          <p:cNvPr id="5" name="Picture 4" descr="Graphical user interface, text, application&#10;&#10;Description automatically generated">
            <a:extLst>
              <a:ext uri="{FF2B5EF4-FFF2-40B4-BE49-F238E27FC236}">
                <a16:creationId xmlns:a16="http://schemas.microsoft.com/office/drawing/2014/main" id="{BBB889C5-1C2C-41BB-AC5A-F130D57BCC85}"/>
              </a:ext>
            </a:extLst>
          </p:cNvPr>
          <p:cNvPicPr>
            <a:picLocks noChangeAspect="1"/>
          </p:cNvPicPr>
          <p:nvPr/>
        </p:nvPicPr>
        <p:blipFill rotWithShape="1">
          <a:blip r:embed="rId2">
            <a:extLst>
              <a:ext uri="{28A0092B-C50C-407E-A947-70E740481C1C}">
                <a14:useLocalDpi xmlns:a14="http://schemas.microsoft.com/office/drawing/2010/main" val="0"/>
              </a:ext>
            </a:extLst>
          </a:blip>
          <a:srcRect t="596" r="-2" b="-2"/>
          <a:stretch/>
        </p:blipFill>
        <p:spPr>
          <a:xfrm>
            <a:off x="7397079" y="1961388"/>
            <a:ext cx="3921025" cy="3293518"/>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88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A993-BAA3-4B99-A997-C615C4CC84B9}"/>
              </a:ext>
            </a:extLst>
          </p:cNvPr>
          <p:cNvSpPr>
            <a:spLocks noGrp="1"/>
          </p:cNvSpPr>
          <p:nvPr>
            <p:ph type="title"/>
          </p:nvPr>
        </p:nvSpPr>
        <p:spPr>
          <a:xfrm>
            <a:off x="3776693" y="439408"/>
            <a:ext cx="4638613" cy="767223"/>
          </a:xfrm>
        </p:spPr>
        <p:txBody>
          <a:bodyPr/>
          <a:lstStyle/>
          <a:p>
            <a:r>
              <a:rPr lang="en-CA" dirty="0"/>
              <a:t>Browser vs Client</a:t>
            </a:r>
          </a:p>
        </p:txBody>
      </p:sp>
      <p:pic>
        <p:nvPicPr>
          <p:cNvPr id="8" name="Content Placeholder 7">
            <a:extLst>
              <a:ext uri="{FF2B5EF4-FFF2-40B4-BE49-F238E27FC236}">
                <a16:creationId xmlns:a16="http://schemas.microsoft.com/office/drawing/2014/main" id="{61A03BC6-1DCB-4786-8F8B-427752512567}"/>
              </a:ext>
            </a:extLst>
          </p:cNvPr>
          <p:cNvPicPr>
            <a:picLocks noGrp="1" noChangeAspect="1"/>
          </p:cNvPicPr>
          <p:nvPr>
            <p:ph idx="1"/>
          </p:nvPr>
        </p:nvPicPr>
        <p:blipFill>
          <a:blip r:embed="rId2"/>
          <a:stretch>
            <a:fillRect/>
          </a:stretch>
        </p:blipFill>
        <p:spPr>
          <a:xfrm>
            <a:off x="6686654" y="1315894"/>
            <a:ext cx="4638613" cy="4552471"/>
          </a:xfrm>
        </p:spPr>
      </p:pic>
      <p:pic>
        <p:nvPicPr>
          <p:cNvPr id="10" name="Picture 9">
            <a:extLst>
              <a:ext uri="{FF2B5EF4-FFF2-40B4-BE49-F238E27FC236}">
                <a16:creationId xmlns:a16="http://schemas.microsoft.com/office/drawing/2014/main" id="{50AA25FD-7216-45CF-8B59-030A12402D97}"/>
              </a:ext>
            </a:extLst>
          </p:cNvPr>
          <p:cNvPicPr>
            <a:picLocks noChangeAspect="1"/>
          </p:cNvPicPr>
          <p:nvPr/>
        </p:nvPicPr>
        <p:blipFill>
          <a:blip r:embed="rId3"/>
          <a:stretch>
            <a:fillRect/>
          </a:stretch>
        </p:blipFill>
        <p:spPr>
          <a:xfrm>
            <a:off x="610078" y="1315894"/>
            <a:ext cx="4895270" cy="4552471"/>
          </a:xfrm>
          <a:prstGeom prst="rect">
            <a:avLst/>
          </a:prstGeom>
        </p:spPr>
      </p:pic>
      <p:sp>
        <p:nvSpPr>
          <p:cNvPr id="11" name="TextBox 10">
            <a:extLst>
              <a:ext uri="{FF2B5EF4-FFF2-40B4-BE49-F238E27FC236}">
                <a16:creationId xmlns:a16="http://schemas.microsoft.com/office/drawing/2014/main" id="{1CB6C260-F2F6-4749-902C-ACCA8001A532}"/>
              </a:ext>
            </a:extLst>
          </p:cNvPr>
          <p:cNvSpPr txBox="1"/>
          <p:nvPr/>
        </p:nvSpPr>
        <p:spPr>
          <a:xfrm>
            <a:off x="2095018" y="5977628"/>
            <a:ext cx="1253869" cy="369332"/>
          </a:xfrm>
          <a:prstGeom prst="rect">
            <a:avLst/>
          </a:prstGeom>
          <a:noFill/>
        </p:spPr>
        <p:txBody>
          <a:bodyPr wrap="none" rtlCol="0">
            <a:spAutoFit/>
          </a:bodyPr>
          <a:lstStyle/>
          <a:p>
            <a:r>
              <a:rPr lang="en-CA" dirty="0"/>
              <a:t>Email Client</a:t>
            </a:r>
          </a:p>
        </p:txBody>
      </p:sp>
      <p:sp>
        <p:nvSpPr>
          <p:cNvPr id="12" name="TextBox 11">
            <a:extLst>
              <a:ext uri="{FF2B5EF4-FFF2-40B4-BE49-F238E27FC236}">
                <a16:creationId xmlns:a16="http://schemas.microsoft.com/office/drawing/2014/main" id="{3B6BE7E6-14DE-4958-80FC-E5C45A377F74}"/>
              </a:ext>
            </a:extLst>
          </p:cNvPr>
          <p:cNvSpPr txBox="1"/>
          <p:nvPr/>
        </p:nvSpPr>
        <p:spPr>
          <a:xfrm>
            <a:off x="7647529" y="5977628"/>
            <a:ext cx="2449453" cy="369332"/>
          </a:xfrm>
          <a:prstGeom prst="rect">
            <a:avLst/>
          </a:prstGeom>
          <a:noFill/>
        </p:spPr>
        <p:txBody>
          <a:bodyPr wrap="none" rtlCol="0">
            <a:spAutoFit/>
          </a:bodyPr>
          <a:lstStyle/>
          <a:p>
            <a:r>
              <a:rPr lang="en-CA" dirty="0"/>
              <a:t>Same email in a Browser</a:t>
            </a:r>
          </a:p>
        </p:txBody>
      </p:sp>
    </p:spTree>
    <p:extLst>
      <p:ext uri="{BB962C8B-B14F-4D97-AF65-F5344CB8AC3E}">
        <p14:creationId xmlns:p14="http://schemas.microsoft.com/office/powerpoint/2010/main" val="355326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E508-2E79-40D5-A3A4-E1A1C3802890}"/>
              </a:ext>
            </a:extLst>
          </p:cNvPr>
          <p:cNvSpPr>
            <a:spLocks noGrp="1"/>
          </p:cNvSpPr>
          <p:nvPr>
            <p:ph type="title"/>
          </p:nvPr>
        </p:nvSpPr>
        <p:spPr>
          <a:xfrm>
            <a:off x="913775" y="618518"/>
            <a:ext cx="10364451" cy="886192"/>
          </a:xfrm>
        </p:spPr>
        <p:txBody>
          <a:bodyPr/>
          <a:lstStyle/>
          <a:p>
            <a:r>
              <a:rPr lang="en-CA" dirty="0"/>
              <a:t>Configure/manage your email account</a:t>
            </a:r>
          </a:p>
        </p:txBody>
      </p:sp>
      <p:sp>
        <p:nvSpPr>
          <p:cNvPr id="3" name="Content Placeholder 2">
            <a:extLst>
              <a:ext uri="{FF2B5EF4-FFF2-40B4-BE49-F238E27FC236}">
                <a16:creationId xmlns:a16="http://schemas.microsoft.com/office/drawing/2014/main" id="{2BC1F552-55BF-45E6-9840-99038EE71FCE}"/>
              </a:ext>
            </a:extLst>
          </p:cNvPr>
          <p:cNvSpPr>
            <a:spLocks noGrp="1"/>
          </p:cNvSpPr>
          <p:nvPr>
            <p:ph idx="1"/>
          </p:nvPr>
        </p:nvSpPr>
        <p:spPr>
          <a:xfrm>
            <a:off x="913774" y="1669509"/>
            <a:ext cx="10364452" cy="4457913"/>
          </a:xfrm>
        </p:spPr>
        <p:txBody>
          <a:bodyPr/>
          <a:lstStyle/>
          <a:p>
            <a:r>
              <a:rPr lang="en-CA" cap="none" dirty="0"/>
              <a:t>Adding an email account, new or to an email client.</a:t>
            </a:r>
          </a:p>
          <a:p>
            <a:r>
              <a:rPr lang="en-CA" cap="none" dirty="0"/>
              <a:t>Changing the layout and look of your email.</a:t>
            </a:r>
          </a:p>
          <a:p>
            <a:r>
              <a:rPr lang="en-CA" cap="none" dirty="0"/>
              <a:t>Changing the options and settings.</a:t>
            </a:r>
          </a:p>
          <a:p>
            <a:pPr lvl="1"/>
            <a:r>
              <a:rPr lang="en-CA" cap="none" dirty="0"/>
              <a:t>Block or filter email addresses by sender, subject, content.</a:t>
            </a:r>
          </a:p>
          <a:p>
            <a:pPr lvl="1"/>
            <a:r>
              <a:rPr lang="en-CA" cap="none" dirty="0"/>
              <a:t>Change font, language, spellcheck.</a:t>
            </a:r>
          </a:p>
          <a:p>
            <a:pPr lvl="1"/>
            <a:r>
              <a:rPr lang="en-CA" cap="none" dirty="0"/>
              <a:t>Calendar and chat integration.</a:t>
            </a:r>
          </a:p>
          <a:p>
            <a:pPr lvl="1"/>
            <a:r>
              <a:rPr lang="en-CA" cap="none" dirty="0"/>
              <a:t>Security and privacy settings.</a:t>
            </a:r>
          </a:p>
          <a:p>
            <a:pPr lvl="1"/>
            <a:r>
              <a:rPr lang="en-CA" cap="none" dirty="0"/>
              <a:t>Forward your email from one account to another.</a:t>
            </a:r>
          </a:p>
          <a:p>
            <a:r>
              <a:rPr lang="en-CA" cap="none" dirty="0"/>
              <a:t>The details vary from one provider to another and details vary between email clients but the concepts are similar. Comprehensive online help is available.</a:t>
            </a:r>
          </a:p>
          <a:p>
            <a:endParaRPr lang="en-CA" cap="none" dirty="0"/>
          </a:p>
        </p:txBody>
      </p:sp>
    </p:spTree>
    <p:extLst>
      <p:ext uri="{BB962C8B-B14F-4D97-AF65-F5344CB8AC3E}">
        <p14:creationId xmlns:p14="http://schemas.microsoft.com/office/powerpoint/2010/main" val="269839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9236-6F24-4AA8-9C88-4CFB172DF168}"/>
              </a:ext>
            </a:extLst>
          </p:cNvPr>
          <p:cNvSpPr>
            <a:spLocks noGrp="1"/>
          </p:cNvSpPr>
          <p:nvPr>
            <p:ph type="title"/>
          </p:nvPr>
        </p:nvSpPr>
        <p:spPr>
          <a:xfrm>
            <a:off x="913775" y="618517"/>
            <a:ext cx="10364451" cy="861491"/>
          </a:xfrm>
        </p:spPr>
        <p:txBody>
          <a:bodyPr/>
          <a:lstStyle/>
          <a:p>
            <a:r>
              <a:rPr lang="en-CA" dirty="0"/>
              <a:t>Reviewing the alternatives</a:t>
            </a:r>
          </a:p>
        </p:txBody>
      </p:sp>
      <p:sp>
        <p:nvSpPr>
          <p:cNvPr id="3" name="Content Placeholder 2">
            <a:extLst>
              <a:ext uri="{FF2B5EF4-FFF2-40B4-BE49-F238E27FC236}">
                <a16:creationId xmlns:a16="http://schemas.microsoft.com/office/drawing/2014/main" id="{83BA7D0D-91EE-4E22-A303-6CAA55BD1B0E}"/>
              </a:ext>
            </a:extLst>
          </p:cNvPr>
          <p:cNvSpPr>
            <a:spLocks noGrp="1"/>
          </p:cNvSpPr>
          <p:nvPr>
            <p:ph idx="1"/>
          </p:nvPr>
        </p:nvSpPr>
        <p:spPr>
          <a:xfrm>
            <a:off x="913774" y="1480008"/>
            <a:ext cx="10364452" cy="5090474"/>
          </a:xfrm>
        </p:spPr>
        <p:txBody>
          <a:bodyPr/>
          <a:lstStyle/>
          <a:p>
            <a:r>
              <a:rPr lang="en-CA" cap="none" dirty="0"/>
              <a:t>Gmail using a browser, two different clients (Thunderbird &amp; Outlook and the Windows 10 Mail app.</a:t>
            </a:r>
          </a:p>
          <a:p>
            <a:r>
              <a:rPr lang="en-CA" cap="none" dirty="0"/>
              <a:t>A Microsoft email account using the same options to access the email.</a:t>
            </a:r>
          </a:p>
          <a:p>
            <a:r>
              <a:rPr lang="en-CA" cap="none" dirty="0"/>
              <a:t>Some of the basic settings for each option including adding an existing email account to the Windows 10 mail app or Thunderbird or Outlook.</a:t>
            </a:r>
          </a:p>
          <a:p>
            <a:r>
              <a:rPr lang="en-CA" cap="none" dirty="0"/>
              <a:t>The term “Outlook” can be easily confused. There are the legacy (older) versions of the paid Outlook program and the new one included with Office 365. It can also be a reference to Outlook.com, Microsoft’s browser access to your email.</a:t>
            </a:r>
          </a:p>
          <a:p>
            <a:r>
              <a:rPr lang="en-CA" cap="none" dirty="0"/>
              <a:t>All of these can access email from competitive providers. You can access your </a:t>
            </a:r>
            <a:r>
              <a:rPr lang="en-CA" cap="none" dirty="0" err="1"/>
              <a:t>gmail</a:t>
            </a:r>
            <a:r>
              <a:rPr lang="en-CA" cap="none" dirty="0"/>
              <a:t> with any of the tools and access your Microsoft or other email through </a:t>
            </a:r>
            <a:r>
              <a:rPr lang="en-CA" cap="none" dirty="0" err="1"/>
              <a:t>gmail</a:t>
            </a:r>
            <a:r>
              <a:rPr lang="en-CA" cap="none" dirty="0"/>
              <a:t>.</a:t>
            </a:r>
          </a:p>
          <a:p>
            <a:r>
              <a:rPr lang="en-CA" cap="none" dirty="0"/>
              <a:t>Mobile apps – iOS or Android.</a:t>
            </a:r>
          </a:p>
        </p:txBody>
      </p:sp>
    </p:spTree>
    <p:extLst>
      <p:ext uri="{BB962C8B-B14F-4D97-AF65-F5344CB8AC3E}">
        <p14:creationId xmlns:p14="http://schemas.microsoft.com/office/powerpoint/2010/main" val="211471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61686-8FCB-4AD0-BC38-666420E6B27F}"/>
              </a:ext>
            </a:extLst>
          </p:cNvPr>
          <p:cNvSpPr>
            <a:spLocks noGrp="1"/>
          </p:cNvSpPr>
          <p:nvPr>
            <p:ph type="title"/>
          </p:nvPr>
        </p:nvSpPr>
        <p:spPr>
          <a:xfrm>
            <a:off x="913775" y="618518"/>
            <a:ext cx="10364451" cy="776650"/>
          </a:xfrm>
        </p:spPr>
        <p:txBody>
          <a:bodyPr/>
          <a:lstStyle/>
          <a:p>
            <a:r>
              <a:rPr lang="en-CA" dirty="0"/>
              <a:t>Additional information</a:t>
            </a:r>
          </a:p>
        </p:txBody>
      </p:sp>
      <p:sp>
        <p:nvSpPr>
          <p:cNvPr id="3" name="Content Placeholder 2">
            <a:extLst>
              <a:ext uri="{FF2B5EF4-FFF2-40B4-BE49-F238E27FC236}">
                <a16:creationId xmlns:a16="http://schemas.microsoft.com/office/drawing/2014/main" id="{048C9B2F-3C18-41AE-8BF7-9B8B9AEA8E72}"/>
              </a:ext>
            </a:extLst>
          </p:cNvPr>
          <p:cNvSpPr>
            <a:spLocks noGrp="1"/>
          </p:cNvSpPr>
          <p:nvPr>
            <p:ph idx="1"/>
          </p:nvPr>
        </p:nvSpPr>
        <p:spPr>
          <a:xfrm>
            <a:off x="913775" y="1810911"/>
            <a:ext cx="10364452" cy="3684916"/>
          </a:xfrm>
        </p:spPr>
        <p:txBody>
          <a:bodyPr>
            <a:normAutofit/>
          </a:bodyPr>
          <a:lstStyle/>
          <a:p>
            <a:r>
              <a:rPr lang="en-CA" cap="none" dirty="0"/>
              <a:t>Thunderbird, a free and well supported email client with professional features and options. Download - </a:t>
            </a:r>
            <a:r>
              <a:rPr lang="en-CA" cap="none" dirty="0">
                <a:hlinkClick r:id="rId2"/>
              </a:rPr>
              <a:t>https://www.thunderbird.net/en-US/download/</a:t>
            </a:r>
            <a:r>
              <a:rPr lang="en-CA" cap="none" dirty="0"/>
              <a:t> User basic information - </a:t>
            </a:r>
            <a:r>
              <a:rPr lang="en-CA" cap="none" dirty="0">
                <a:hlinkClick r:id="rId3"/>
              </a:rPr>
              <a:t>https://support.mozilla.org/en-US/products/thunderbird/learn-basics-get-started</a:t>
            </a:r>
            <a:r>
              <a:rPr lang="en-CA" cap="none" dirty="0"/>
              <a:t> </a:t>
            </a:r>
          </a:p>
          <a:p>
            <a:r>
              <a:rPr lang="en-CA" cap="none" dirty="0"/>
              <a:t>Microsoft Outlook, paid but very well supported with many features and options. To buy Outlook standalone for $139 </a:t>
            </a:r>
            <a:r>
              <a:rPr lang="en-CA" cap="none" dirty="0" err="1"/>
              <a:t>Cdn</a:t>
            </a:r>
            <a:r>
              <a:rPr lang="en-CA" cap="none" dirty="0"/>
              <a:t> - </a:t>
            </a:r>
            <a:r>
              <a:rPr lang="en-CA" cap="none" dirty="0">
                <a:hlinkClick r:id="rId4"/>
              </a:rPr>
              <a:t>https://www.microsoft.com/en-ca/microsoft-365/p/outlook/cfq7ttc0k7c4/?activetab=pivot%3aoverviewtab</a:t>
            </a:r>
            <a:r>
              <a:rPr lang="en-CA" cap="none" dirty="0"/>
              <a:t> </a:t>
            </a:r>
          </a:p>
          <a:p>
            <a:r>
              <a:rPr lang="en-CA" cap="none" dirty="0"/>
              <a:t>Same website for Office 365 which includes all MS office products. Price varies depending on monthly, annual and number of users. Lots of help and tutorials for all Microsoft products - </a:t>
            </a:r>
            <a:r>
              <a:rPr lang="en-CA" cap="none" dirty="0">
                <a:hlinkClick r:id="rId5"/>
              </a:rPr>
              <a:t>https://support.microsoft.com/</a:t>
            </a:r>
            <a:r>
              <a:rPr lang="en-CA" cap="none" dirty="0"/>
              <a:t> </a:t>
            </a:r>
          </a:p>
        </p:txBody>
      </p:sp>
    </p:spTree>
    <p:extLst>
      <p:ext uri="{BB962C8B-B14F-4D97-AF65-F5344CB8AC3E}">
        <p14:creationId xmlns:p14="http://schemas.microsoft.com/office/powerpoint/2010/main" val="2372473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otalTime>126</TotalTime>
  <Words>722</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Happy New year</vt:lpstr>
      <vt:lpstr>EMAIL</vt:lpstr>
      <vt:lpstr>Ways to access email</vt:lpstr>
      <vt:lpstr>What is different – browser vs client?</vt:lpstr>
      <vt:lpstr>Email accounts</vt:lpstr>
      <vt:lpstr>Browser vs Client</vt:lpstr>
      <vt:lpstr>Configure/manage your email account</vt:lpstr>
      <vt:lpstr>Reviewing the alternatives</vt:lpstr>
      <vt:lpstr>Additional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dc:title>
  <dc:creator>Bob Hedenberg</dc:creator>
  <cp:lastModifiedBy>Bob Hedenberg</cp:lastModifiedBy>
  <cp:revision>13</cp:revision>
  <cp:lastPrinted>2021-01-03T21:00:08Z</cp:lastPrinted>
  <dcterms:created xsi:type="dcterms:W3CDTF">2021-01-02T21:07:06Z</dcterms:created>
  <dcterms:modified xsi:type="dcterms:W3CDTF">2021-01-03T21:03:17Z</dcterms:modified>
</cp:coreProperties>
</file>